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66" r:id="rId3"/>
    <p:sldId id="264" r:id="rId4"/>
    <p:sldId id="269" r:id="rId5"/>
    <p:sldId id="268" r:id="rId6"/>
    <p:sldId id="267" r:id="rId7"/>
    <p:sldId id="270" r:id="rId8"/>
    <p:sldId id="273" r:id="rId9"/>
    <p:sldId id="275" r:id="rId10"/>
    <p:sldId id="271" r:id="rId11"/>
    <p:sldId id="272" r:id="rId12"/>
    <p:sldId id="276" r:id="rId13"/>
    <p:sldId id="274" r:id="rId14"/>
    <p:sldId id="277" r:id="rId15"/>
    <p:sldId id="279" r:id="rId16"/>
    <p:sldId id="278" r:id="rId17"/>
    <p:sldId id="281" r:id="rId18"/>
    <p:sldId id="280" r:id="rId19"/>
    <p:sldId id="257" r:id="rId20"/>
    <p:sldId id="258" r:id="rId21"/>
    <p:sldId id="263" r:id="rId22"/>
    <p:sldId id="259" r:id="rId23"/>
    <p:sldId id="260" r:id="rId24"/>
    <p:sldId id="262" r:id="rId25"/>
    <p:sldId id="261" r:id="rId26"/>
    <p:sldId id="26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CC"/>
    <a:srgbClr val="0000FF"/>
    <a:srgbClr val="0033CC"/>
    <a:srgbClr val="0066FF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82" autoAdjust="0"/>
    <p:restoredTop sz="95161" autoAdjust="0"/>
  </p:normalViewPr>
  <p:slideViewPr>
    <p:cSldViewPr>
      <p:cViewPr>
        <p:scale>
          <a:sx n="77" d="100"/>
          <a:sy n="77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E4424-9A12-46BE-B771-853A8E136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1E9138-AEC9-4569-A3D2-B75C1FAA26A7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«Русская Матрёшка»</a:t>
          </a:r>
          <a:endParaRPr lang="ru-RU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43290354-1FF2-4882-B045-4AA91F50C452}" type="parTrans" cxnId="{D2B1865E-A3E3-484B-A54B-2B69C816772F}">
      <dgm:prSet/>
      <dgm:spPr/>
      <dgm:t>
        <a:bodyPr/>
        <a:lstStyle/>
        <a:p>
          <a:endParaRPr lang="ru-RU"/>
        </a:p>
      </dgm:t>
    </dgm:pt>
    <dgm:pt modelId="{3A02EEA1-7B2C-4D31-A970-B695B0882021}" type="sibTrans" cxnId="{D2B1865E-A3E3-484B-A54B-2B69C816772F}">
      <dgm:prSet/>
      <dgm:spPr/>
      <dgm:t>
        <a:bodyPr/>
        <a:lstStyle/>
        <a:p>
          <a:endParaRPr lang="ru-RU"/>
        </a:p>
      </dgm:t>
    </dgm:pt>
    <dgm:pt modelId="{6817F6DD-1AAD-4EB2-BE37-B104662603E4}" type="pres">
      <dgm:prSet presAssocID="{66FE4424-9A12-46BE-B771-853A8E1367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3A1579-8D99-43EE-95B8-BEC3F58AF939}" type="pres">
      <dgm:prSet presAssocID="{501E9138-AEC9-4569-A3D2-B75C1FAA26A7}" presName="horFlow" presStyleCnt="0"/>
      <dgm:spPr/>
    </dgm:pt>
    <dgm:pt modelId="{A48AE654-18C5-4B71-9036-DB1F16FC7769}" type="pres">
      <dgm:prSet presAssocID="{501E9138-AEC9-4569-A3D2-B75C1FAA26A7}" presName="bigChev" presStyleLbl="node1" presStyleIdx="0" presStyleCnt="1" custScaleY="58824" custLinFactNeighborX="2941"/>
      <dgm:spPr/>
      <dgm:t>
        <a:bodyPr/>
        <a:lstStyle/>
        <a:p>
          <a:endParaRPr lang="ru-RU"/>
        </a:p>
      </dgm:t>
    </dgm:pt>
  </dgm:ptLst>
  <dgm:cxnLst>
    <dgm:cxn modelId="{136A53B4-4682-4E74-8D92-06A44745F3F0}" type="presOf" srcId="{66FE4424-9A12-46BE-B771-853A8E136717}" destId="{6817F6DD-1AAD-4EB2-BE37-B104662603E4}" srcOrd="0" destOrd="0" presId="urn:microsoft.com/office/officeart/2005/8/layout/lProcess3"/>
    <dgm:cxn modelId="{ABDADAEF-4311-440D-B287-813DFECED4A0}" type="presOf" srcId="{501E9138-AEC9-4569-A3D2-B75C1FAA26A7}" destId="{A48AE654-18C5-4B71-9036-DB1F16FC7769}" srcOrd="0" destOrd="0" presId="urn:microsoft.com/office/officeart/2005/8/layout/lProcess3"/>
    <dgm:cxn modelId="{D2B1865E-A3E3-484B-A54B-2B69C816772F}" srcId="{66FE4424-9A12-46BE-B771-853A8E136717}" destId="{501E9138-AEC9-4569-A3D2-B75C1FAA26A7}" srcOrd="0" destOrd="0" parTransId="{43290354-1FF2-4882-B045-4AA91F50C452}" sibTransId="{3A02EEA1-7B2C-4D31-A970-B695B0882021}"/>
    <dgm:cxn modelId="{5089F966-8ED2-4513-90E1-10A8F0307B0B}" type="presParOf" srcId="{6817F6DD-1AAD-4EB2-BE37-B104662603E4}" destId="{FD3A1579-8D99-43EE-95B8-BEC3F58AF939}" srcOrd="0" destOrd="0" presId="urn:microsoft.com/office/officeart/2005/8/layout/lProcess3"/>
    <dgm:cxn modelId="{DCEF3DFA-E30C-47A7-ADC1-266839259C50}" type="presParOf" srcId="{FD3A1579-8D99-43EE-95B8-BEC3F58AF939}" destId="{A48AE654-18C5-4B71-9036-DB1F16FC7769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28724-7A0E-4E90-B8E0-2BC0E3373E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7A5FB-939C-46D9-A828-2ECBA600237F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«Абашевская игрушка»</a:t>
          </a:r>
          <a:endParaRPr lang="ru-RU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E7385C2A-F82D-43CC-B8AA-6C82E4C6097B}" type="parTrans" cxnId="{EC4253E2-9374-4908-A436-607AC4EE2AD2}">
      <dgm:prSet/>
      <dgm:spPr/>
      <dgm:t>
        <a:bodyPr/>
        <a:lstStyle/>
        <a:p>
          <a:endParaRPr lang="ru-RU"/>
        </a:p>
      </dgm:t>
    </dgm:pt>
    <dgm:pt modelId="{9B561D73-E3EC-4C0E-A054-E2A0E02E0030}" type="sibTrans" cxnId="{EC4253E2-9374-4908-A436-607AC4EE2AD2}">
      <dgm:prSet/>
      <dgm:spPr/>
      <dgm:t>
        <a:bodyPr/>
        <a:lstStyle/>
        <a:p>
          <a:endParaRPr lang="ru-RU"/>
        </a:p>
      </dgm:t>
    </dgm:pt>
    <dgm:pt modelId="{138ACD87-D072-4F4A-81E6-BF9279C276CC}" type="pres">
      <dgm:prSet presAssocID="{4F228724-7A0E-4E90-B8E0-2BC0E3373E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DF3204-C791-416B-8104-2E3CBC622DCC}" type="pres">
      <dgm:prSet presAssocID="{7A67A5FB-939C-46D9-A828-2ECBA600237F}" presName="horFlow" presStyleCnt="0"/>
      <dgm:spPr/>
    </dgm:pt>
    <dgm:pt modelId="{22A4B74A-5917-425A-BC7F-8EB759555FC0}" type="pres">
      <dgm:prSet presAssocID="{7A67A5FB-939C-46D9-A828-2ECBA600237F}" presName="bigChev" presStyleLbl="node1" presStyleIdx="0" presStyleCnt="1" custScaleY="58065" custLinFactNeighborY="16173"/>
      <dgm:spPr/>
      <dgm:t>
        <a:bodyPr/>
        <a:lstStyle/>
        <a:p>
          <a:endParaRPr lang="ru-RU"/>
        </a:p>
      </dgm:t>
    </dgm:pt>
  </dgm:ptLst>
  <dgm:cxnLst>
    <dgm:cxn modelId="{E6021934-8E37-4F83-845B-6AB28C4138EE}" type="presOf" srcId="{4F228724-7A0E-4E90-B8E0-2BC0E3373E76}" destId="{138ACD87-D072-4F4A-81E6-BF9279C276CC}" srcOrd="0" destOrd="0" presId="urn:microsoft.com/office/officeart/2005/8/layout/lProcess3"/>
    <dgm:cxn modelId="{EC4253E2-9374-4908-A436-607AC4EE2AD2}" srcId="{4F228724-7A0E-4E90-B8E0-2BC0E3373E76}" destId="{7A67A5FB-939C-46D9-A828-2ECBA600237F}" srcOrd="0" destOrd="0" parTransId="{E7385C2A-F82D-43CC-B8AA-6C82E4C6097B}" sibTransId="{9B561D73-E3EC-4C0E-A054-E2A0E02E0030}"/>
    <dgm:cxn modelId="{98532EB3-D24D-44DA-89A9-40751AC20F06}" type="presOf" srcId="{7A67A5FB-939C-46D9-A828-2ECBA600237F}" destId="{22A4B74A-5917-425A-BC7F-8EB759555FC0}" srcOrd="0" destOrd="0" presId="urn:microsoft.com/office/officeart/2005/8/layout/lProcess3"/>
    <dgm:cxn modelId="{1066340D-47DD-4E29-A391-A30118C1487F}" type="presParOf" srcId="{138ACD87-D072-4F4A-81E6-BF9279C276CC}" destId="{7CDF3204-C791-416B-8104-2E3CBC622DCC}" srcOrd="0" destOrd="0" presId="urn:microsoft.com/office/officeart/2005/8/layout/lProcess3"/>
    <dgm:cxn modelId="{B81F3CA6-F1DB-44AB-AA51-5F13F9BF1438}" type="presParOf" srcId="{7CDF3204-C791-416B-8104-2E3CBC622DCC}" destId="{22A4B74A-5917-425A-BC7F-8EB759555FC0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A6E1F-40E1-4347-804E-692B6DBDF77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577E1-E0D6-448A-8C02-BBC8506D8403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Картинная галерея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4EFBFCE-3C79-4A47-915F-204641179516}" type="parTrans" cxnId="{54ABC320-F50C-4980-9D1D-371FA81758A3}">
      <dgm:prSet/>
      <dgm:spPr/>
      <dgm:t>
        <a:bodyPr/>
        <a:lstStyle/>
        <a:p>
          <a:endParaRPr lang="ru-RU"/>
        </a:p>
      </dgm:t>
    </dgm:pt>
    <dgm:pt modelId="{3E1121B2-B274-4634-9A37-75B612306376}" type="sibTrans" cxnId="{54ABC320-F50C-4980-9D1D-371FA81758A3}">
      <dgm:prSet/>
      <dgm:spPr/>
      <dgm:t>
        <a:bodyPr/>
        <a:lstStyle/>
        <a:p>
          <a:endParaRPr lang="ru-RU"/>
        </a:p>
      </dgm:t>
    </dgm:pt>
    <dgm:pt modelId="{18BA3DA1-BB11-49E5-ADA2-AAB941BC1E0A}" type="pres">
      <dgm:prSet presAssocID="{D4BA6E1F-40E1-4347-804E-692B6DBDF77E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3D307D-1431-43B7-85F8-D60135D0EE71}" type="pres">
      <dgm:prSet presAssocID="{972577E1-E0D6-448A-8C02-BBC8506D8403}" presName="horFlow" presStyleCnt="0"/>
      <dgm:spPr/>
    </dgm:pt>
    <dgm:pt modelId="{359805C7-4DF0-438E-B79B-C5A8BFFC539D}" type="pres">
      <dgm:prSet presAssocID="{972577E1-E0D6-448A-8C02-BBC8506D8403}" presName="bigChev" presStyleLbl="node1" presStyleIdx="0" presStyleCnt="1" custScaleX="167668" custLinFactNeighborX="-8166" custLinFactNeighborY="10000"/>
      <dgm:spPr/>
      <dgm:t>
        <a:bodyPr/>
        <a:lstStyle/>
        <a:p>
          <a:endParaRPr lang="ru-RU"/>
        </a:p>
      </dgm:t>
    </dgm:pt>
  </dgm:ptLst>
  <dgm:cxnLst>
    <dgm:cxn modelId="{FCEB2368-324A-4846-B449-488B4F082A5C}" type="presOf" srcId="{972577E1-E0D6-448A-8C02-BBC8506D8403}" destId="{359805C7-4DF0-438E-B79B-C5A8BFFC539D}" srcOrd="0" destOrd="0" presId="urn:microsoft.com/office/officeart/2005/8/layout/lProcess3"/>
    <dgm:cxn modelId="{CC88991B-FCE7-4AD7-AE94-ACE5FC6219E8}" type="presOf" srcId="{D4BA6E1F-40E1-4347-804E-692B6DBDF77E}" destId="{18BA3DA1-BB11-49E5-ADA2-AAB941BC1E0A}" srcOrd="0" destOrd="0" presId="urn:microsoft.com/office/officeart/2005/8/layout/lProcess3"/>
    <dgm:cxn modelId="{54ABC320-F50C-4980-9D1D-371FA81758A3}" srcId="{D4BA6E1F-40E1-4347-804E-692B6DBDF77E}" destId="{972577E1-E0D6-448A-8C02-BBC8506D8403}" srcOrd="0" destOrd="0" parTransId="{84EFBFCE-3C79-4A47-915F-204641179516}" sibTransId="{3E1121B2-B274-4634-9A37-75B612306376}"/>
    <dgm:cxn modelId="{A270636D-1D1D-47DF-8670-482B1D37F4E4}" type="presParOf" srcId="{18BA3DA1-BB11-49E5-ADA2-AAB941BC1E0A}" destId="{393D307D-1431-43B7-85F8-D60135D0EE71}" srcOrd="0" destOrd="0" presId="urn:microsoft.com/office/officeart/2005/8/layout/lProcess3"/>
    <dgm:cxn modelId="{EC7ACC76-EE35-4787-9E42-4A57C1DC5287}" type="presParOf" srcId="{393D307D-1431-43B7-85F8-D60135D0EE71}" destId="{359805C7-4DF0-438E-B79B-C5A8BFFC539D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A6E1F-40E1-4347-804E-692B6DBDF77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577E1-E0D6-448A-8C02-BBC8506D8403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Коллекция музыкальных инструментов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4EFBFCE-3C79-4A47-915F-204641179516}" type="parTrans" cxnId="{54ABC320-F50C-4980-9D1D-371FA81758A3}">
      <dgm:prSet/>
      <dgm:spPr/>
      <dgm:t>
        <a:bodyPr/>
        <a:lstStyle/>
        <a:p>
          <a:endParaRPr lang="ru-RU"/>
        </a:p>
      </dgm:t>
    </dgm:pt>
    <dgm:pt modelId="{3E1121B2-B274-4634-9A37-75B612306376}" type="sibTrans" cxnId="{54ABC320-F50C-4980-9D1D-371FA81758A3}">
      <dgm:prSet/>
      <dgm:spPr/>
      <dgm:t>
        <a:bodyPr/>
        <a:lstStyle/>
        <a:p>
          <a:endParaRPr lang="ru-RU"/>
        </a:p>
      </dgm:t>
    </dgm:pt>
    <dgm:pt modelId="{18BA3DA1-BB11-49E5-ADA2-AAB941BC1E0A}" type="pres">
      <dgm:prSet presAssocID="{D4BA6E1F-40E1-4347-804E-692B6DBDF77E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3D307D-1431-43B7-85F8-D60135D0EE71}" type="pres">
      <dgm:prSet presAssocID="{972577E1-E0D6-448A-8C02-BBC8506D8403}" presName="horFlow" presStyleCnt="0"/>
      <dgm:spPr/>
    </dgm:pt>
    <dgm:pt modelId="{359805C7-4DF0-438E-B79B-C5A8BFFC539D}" type="pres">
      <dgm:prSet presAssocID="{972577E1-E0D6-448A-8C02-BBC8506D8403}" presName="bigChev" presStyleLbl="node1" presStyleIdx="0" presStyleCnt="1" custScaleX="216332" custLinFactNeighborX="-8166" custLinFactNeighborY="10000"/>
      <dgm:spPr/>
      <dgm:t>
        <a:bodyPr/>
        <a:lstStyle/>
        <a:p>
          <a:endParaRPr lang="ru-RU"/>
        </a:p>
      </dgm:t>
    </dgm:pt>
  </dgm:ptLst>
  <dgm:cxnLst>
    <dgm:cxn modelId="{1A38B554-4EF3-470A-A6F1-93B517F085C9}" type="presOf" srcId="{972577E1-E0D6-448A-8C02-BBC8506D8403}" destId="{359805C7-4DF0-438E-B79B-C5A8BFFC539D}" srcOrd="0" destOrd="0" presId="urn:microsoft.com/office/officeart/2005/8/layout/lProcess3"/>
    <dgm:cxn modelId="{09B9E183-CC69-4235-ABE5-1A9E4B20323B}" type="presOf" srcId="{D4BA6E1F-40E1-4347-804E-692B6DBDF77E}" destId="{18BA3DA1-BB11-49E5-ADA2-AAB941BC1E0A}" srcOrd="0" destOrd="0" presId="urn:microsoft.com/office/officeart/2005/8/layout/lProcess3"/>
    <dgm:cxn modelId="{54ABC320-F50C-4980-9D1D-371FA81758A3}" srcId="{D4BA6E1F-40E1-4347-804E-692B6DBDF77E}" destId="{972577E1-E0D6-448A-8C02-BBC8506D8403}" srcOrd="0" destOrd="0" parTransId="{84EFBFCE-3C79-4A47-915F-204641179516}" sibTransId="{3E1121B2-B274-4634-9A37-75B612306376}"/>
    <dgm:cxn modelId="{6ADDC052-893C-4DA2-8B09-3A0A63DA821D}" type="presParOf" srcId="{18BA3DA1-BB11-49E5-ADA2-AAB941BC1E0A}" destId="{393D307D-1431-43B7-85F8-D60135D0EE71}" srcOrd="0" destOrd="0" presId="urn:microsoft.com/office/officeart/2005/8/layout/lProcess3"/>
    <dgm:cxn modelId="{674C0D3C-8538-481E-8761-700050CE5E3F}" type="presParOf" srcId="{393D307D-1431-43B7-85F8-D60135D0EE71}" destId="{359805C7-4DF0-438E-B79B-C5A8BFFC539D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A6E1F-40E1-4347-804E-692B6DBDF77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577E1-E0D6-448A-8C02-BBC8506D8403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Использование ширмы для уголка релаксации 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4EFBFCE-3C79-4A47-915F-204641179516}" type="parTrans" cxnId="{54ABC320-F50C-4980-9D1D-371FA81758A3}">
      <dgm:prSet/>
      <dgm:spPr/>
      <dgm:t>
        <a:bodyPr/>
        <a:lstStyle/>
        <a:p>
          <a:endParaRPr lang="ru-RU"/>
        </a:p>
      </dgm:t>
    </dgm:pt>
    <dgm:pt modelId="{3E1121B2-B274-4634-9A37-75B612306376}" type="sibTrans" cxnId="{54ABC320-F50C-4980-9D1D-371FA81758A3}">
      <dgm:prSet/>
      <dgm:spPr/>
      <dgm:t>
        <a:bodyPr/>
        <a:lstStyle/>
        <a:p>
          <a:endParaRPr lang="ru-RU"/>
        </a:p>
      </dgm:t>
    </dgm:pt>
    <dgm:pt modelId="{18BA3DA1-BB11-49E5-ADA2-AAB941BC1E0A}" type="pres">
      <dgm:prSet presAssocID="{D4BA6E1F-40E1-4347-804E-692B6DBDF77E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3D307D-1431-43B7-85F8-D60135D0EE71}" type="pres">
      <dgm:prSet presAssocID="{972577E1-E0D6-448A-8C02-BBC8506D8403}" presName="horFlow" presStyleCnt="0"/>
      <dgm:spPr/>
    </dgm:pt>
    <dgm:pt modelId="{359805C7-4DF0-438E-B79B-C5A8BFFC539D}" type="pres">
      <dgm:prSet presAssocID="{972577E1-E0D6-448A-8C02-BBC8506D8403}" presName="bigChev" presStyleLbl="node1" presStyleIdx="0" presStyleCnt="1" custScaleX="167668" custLinFactNeighborX="26244"/>
      <dgm:spPr/>
      <dgm:t>
        <a:bodyPr/>
        <a:lstStyle/>
        <a:p>
          <a:endParaRPr lang="ru-RU"/>
        </a:p>
      </dgm:t>
    </dgm:pt>
  </dgm:ptLst>
  <dgm:cxnLst>
    <dgm:cxn modelId="{F03D6623-EA95-4E7E-A32C-BD5DB11829EB}" type="presOf" srcId="{972577E1-E0D6-448A-8C02-BBC8506D8403}" destId="{359805C7-4DF0-438E-B79B-C5A8BFFC539D}" srcOrd="0" destOrd="0" presId="urn:microsoft.com/office/officeart/2005/8/layout/lProcess3"/>
    <dgm:cxn modelId="{5E2D60B3-D943-4967-AC92-E8EB895C018B}" type="presOf" srcId="{D4BA6E1F-40E1-4347-804E-692B6DBDF77E}" destId="{18BA3DA1-BB11-49E5-ADA2-AAB941BC1E0A}" srcOrd="0" destOrd="0" presId="urn:microsoft.com/office/officeart/2005/8/layout/lProcess3"/>
    <dgm:cxn modelId="{54ABC320-F50C-4980-9D1D-371FA81758A3}" srcId="{D4BA6E1F-40E1-4347-804E-692B6DBDF77E}" destId="{972577E1-E0D6-448A-8C02-BBC8506D8403}" srcOrd="0" destOrd="0" parTransId="{84EFBFCE-3C79-4A47-915F-204641179516}" sibTransId="{3E1121B2-B274-4634-9A37-75B612306376}"/>
    <dgm:cxn modelId="{27BE25BC-2769-4FBB-9A3F-08E3B0B434EC}" type="presParOf" srcId="{18BA3DA1-BB11-49E5-ADA2-AAB941BC1E0A}" destId="{393D307D-1431-43B7-85F8-D60135D0EE71}" srcOrd="0" destOrd="0" presId="urn:microsoft.com/office/officeart/2005/8/layout/lProcess3"/>
    <dgm:cxn modelId="{FE463336-34D4-4ED9-9D1E-45D05991EF07}" type="presParOf" srcId="{393D307D-1431-43B7-85F8-D60135D0EE71}" destId="{359805C7-4DF0-438E-B79B-C5A8BFFC539D}" srcOrd="0" destOrd="0" presId="urn:microsoft.com/office/officeart/2005/8/layout/lProcess3"/>
  </dgm:cxnLst>
  <dgm:bg>
    <a:effectLst>
      <a:glow rad="1397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BD2364-3BAB-48BB-953D-FCBF1FF70A2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C32CF-1733-4A18-A050-882DC30CD1F7}">
      <dgm:prSet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Использование ширмы в процессе самостоятельных игр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A2EF6394-E2C1-4AEC-860A-F14B7FC7CC66}" type="parTrans" cxnId="{66FC3A65-CF6E-4587-AC44-933B2B240581}">
      <dgm:prSet/>
      <dgm:spPr/>
      <dgm:t>
        <a:bodyPr/>
        <a:lstStyle/>
        <a:p>
          <a:endParaRPr lang="ru-RU"/>
        </a:p>
      </dgm:t>
    </dgm:pt>
    <dgm:pt modelId="{56C592D4-E611-403E-B14B-EB27EC4A7548}" type="sibTrans" cxnId="{66FC3A65-CF6E-4587-AC44-933B2B240581}">
      <dgm:prSet/>
      <dgm:spPr/>
      <dgm:t>
        <a:bodyPr/>
        <a:lstStyle/>
        <a:p>
          <a:endParaRPr lang="ru-RU"/>
        </a:p>
      </dgm:t>
    </dgm:pt>
    <dgm:pt modelId="{CBA2A8FE-DA60-466B-9B89-36492961BE31}" type="pres">
      <dgm:prSet presAssocID="{CDBD2364-3BAB-48BB-953D-FCBF1FF70A2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E4EADE-0A3F-4769-913E-8BBD978EB1F0}" type="pres">
      <dgm:prSet presAssocID="{CD8C32CF-1733-4A18-A050-882DC30CD1F7}" presName="horFlow" presStyleCnt="0"/>
      <dgm:spPr/>
    </dgm:pt>
    <dgm:pt modelId="{CF691DC9-DA5F-494B-AF02-706CF64BE8E3}" type="pres">
      <dgm:prSet presAssocID="{CD8C32CF-1733-4A18-A050-882DC30CD1F7}" presName="bigChev" presStyleLbl="node1" presStyleIdx="0" presStyleCnt="1" custScaleX="176897" custLinFactNeighborX="3136"/>
      <dgm:spPr/>
      <dgm:t>
        <a:bodyPr/>
        <a:lstStyle/>
        <a:p>
          <a:endParaRPr lang="ru-RU"/>
        </a:p>
      </dgm:t>
    </dgm:pt>
  </dgm:ptLst>
  <dgm:cxnLst>
    <dgm:cxn modelId="{66FC3A65-CF6E-4587-AC44-933B2B240581}" srcId="{CDBD2364-3BAB-48BB-953D-FCBF1FF70A2C}" destId="{CD8C32CF-1733-4A18-A050-882DC30CD1F7}" srcOrd="0" destOrd="0" parTransId="{A2EF6394-E2C1-4AEC-860A-F14B7FC7CC66}" sibTransId="{56C592D4-E611-403E-B14B-EB27EC4A7548}"/>
    <dgm:cxn modelId="{86B37607-70F4-4D37-85CD-9CABC34169ED}" type="presOf" srcId="{CDBD2364-3BAB-48BB-953D-FCBF1FF70A2C}" destId="{CBA2A8FE-DA60-466B-9B89-36492961BE31}" srcOrd="0" destOrd="0" presId="urn:microsoft.com/office/officeart/2005/8/layout/lProcess3"/>
    <dgm:cxn modelId="{714220F9-2411-4C6C-92D2-DE33ED5F9065}" type="presOf" srcId="{CD8C32CF-1733-4A18-A050-882DC30CD1F7}" destId="{CF691DC9-DA5F-494B-AF02-706CF64BE8E3}" srcOrd="0" destOrd="0" presId="urn:microsoft.com/office/officeart/2005/8/layout/lProcess3"/>
    <dgm:cxn modelId="{13266087-D0E6-4095-BA8F-D4EAA4778CF6}" type="presParOf" srcId="{CBA2A8FE-DA60-466B-9B89-36492961BE31}" destId="{54E4EADE-0A3F-4769-913E-8BBD978EB1F0}" srcOrd="0" destOrd="0" presId="urn:microsoft.com/office/officeart/2005/8/layout/lProcess3"/>
    <dgm:cxn modelId="{C8A4BE2C-18D0-4998-923F-DC4B76B56E14}" type="presParOf" srcId="{54E4EADE-0A3F-4769-913E-8BBD978EB1F0}" destId="{CF691DC9-DA5F-494B-AF02-706CF64BE8E3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28909F-8313-41AD-B864-12B3ACFC3AE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58515-E46F-4258-A7C3-7F8EB1416DD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Мини-музей </a:t>
          </a:r>
        </a:p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«Воздух-невидимка»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DB85DA17-7714-458C-8766-BCD5EFA5C8FF}" type="parTrans" cxnId="{E842AA71-8AE5-4D14-ACDD-0EE7D877C196}">
      <dgm:prSet/>
      <dgm:spPr/>
      <dgm:t>
        <a:bodyPr/>
        <a:lstStyle/>
        <a:p>
          <a:endParaRPr lang="ru-RU"/>
        </a:p>
      </dgm:t>
    </dgm:pt>
    <dgm:pt modelId="{6B3CB452-5D85-4E0E-B900-809C1FA78072}" type="sibTrans" cxnId="{E842AA71-8AE5-4D14-ACDD-0EE7D877C196}">
      <dgm:prSet/>
      <dgm:spPr/>
      <dgm:t>
        <a:bodyPr/>
        <a:lstStyle/>
        <a:p>
          <a:endParaRPr lang="ru-RU"/>
        </a:p>
      </dgm:t>
    </dgm:pt>
    <dgm:pt modelId="{7C4AC00D-EC31-4BB2-A660-A2E24F513ECD}" type="pres">
      <dgm:prSet presAssocID="{3828909F-8313-41AD-B864-12B3ACFC3AE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F6B06-15C7-4B98-A0EB-2F7B3D6C534C}" type="pres">
      <dgm:prSet presAssocID="{76958515-E46F-4258-A7C3-7F8EB1416DD0}" presName="horFlow" presStyleCnt="0"/>
      <dgm:spPr/>
    </dgm:pt>
    <dgm:pt modelId="{DC896D0A-450C-431E-9216-C138A24A4348}" type="pres">
      <dgm:prSet presAssocID="{76958515-E46F-4258-A7C3-7F8EB1416DD0}" presName="bigChev" presStyleLbl="node1" presStyleIdx="0" presStyleCnt="1" custScaleX="146915" custLinFactX="-100000" custLinFactY="-100000" custLinFactNeighborX="-103218" custLinFactNeighborY="-181371"/>
      <dgm:spPr/>
      <dgm:t>
        <a:bodyPr/>
        <a:lstStyle/>
        <a:p>
          <a:endParaRPr lang="ru-RU"/>
        </a:p>
      </dgm:t>
    </dgm:pt>
  </dgm:ptLst>
  <dgm:cxnLst>
    <dgm:cxn modelId="{ED20CA52-B380-446F-9F9C-70D84607321A}" type="presOf" srcId="{76958515-E46F-4258-A7C3-7F8EB1416DD0}" destId="{DC896D0A-450C-431E-9216-C138A24A4348}" srcOrd="0" destOrd="0" presId="urn:microsoft.com/office/officeart/2005/8/layout/lProcess3"/>
    <dgm:cxn modelId="{E842AA71-8AE5-4D14-ACDD-0EE7D877C196}" srcId="{3828909F-8313-41AD-B864-12B3ACFC3AE2}" destId="{76958515-E46F-4258-A7C3-7F8EB1416DD0}" srcOrd="0" destOrd="0" parTransId="{DB85DA17-7714-458C-8766-BCD5EFA5C8FF}" sibTransId="{6B3CB452-5D85-4E0E-B900-809C1FA78072}"/>
    <dgm:cxn modelId="{910952FF-6A4C-4463-99C3-B0303DAB3847}" type="presOf" srcId="{3828909F-8313-41AD-B864-12B3ACFC3AE2}" destId="{7C4AC00D-EC31-4BB2-A660-A2E24F513ECD}" srcOrd="0" destOrd="0" presId="urn:microsoft.com/office/officeart/2005/8/layout/lProcess3"/>
    <dgm:cxn modelId="{6FFF9DFC-15F1-4BCF-A321-91D21FC83F80}" type="presParOf" srcId="{7C4AC00D-EC31-4BB2-A660-A2E24F513ECD}" destId="{F2BF6B06-15C7-4B98-A0EB-2F7B3D6C534C}" srcOrd="0" destOrd="0" presId="urn:microsoft.com/office/officeart/2005/8/layout/lProcess3"/>
    <dgm:cxn modelId="{EC2B5188-62E2-4ED8-9A0B-238D900F54FC}" type="presParOf" srcId="{F2BF6B06-15C7-4B98-A0EB-2F7B3D6C534C}" destId="{DC896D0A-450C-431E-9216-C138A24A4348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DE9BA1-3674-4571-831A-F4AAD5B6D7B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F6BA5A-579D-439D-B707-744659DD9CA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Мини-лаборатория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00F3639A-FB25-4B46-8E52-5CB128B2B82E}" type="parTrans" cxnId="{F36419A7-A939-4CAD-9B7E-8AFD7652E2BA}">
      <dgm:prSet/>
      <dgm:spPr/>
      <dgm:t>
        <a:bodyPr/>
        <a:lstStyle/>
        <a:p>
          <a:endParaRPr lang="ru-RU"/>
        </a:p>
      </dgm:t>
    </dgm:pt>
    <dgm:pt modelId="{8891C166-E68F-426C-9D0C-7A7854973517}" type="sibTrans" cxnId="{F36419A7-A939-4CAD-9B7E-8AFD7652E2BA}">
      <dgm:prSet/>
      <dgm:spPr/>
      <dgm:t>
        <a:bodyPr/>
        <a:lstStyle/>
        <a:p>
          <a:endParaRPr lang="ru-RU"/>
        </a:p>
      </dgm:t>
    </dgm:pt>
    <dgm:pt modelId="{ED5186C5-4AF0-45CC-9555-7285AC347A56}" type="pres">
      <dgm:prSet presAssocID="{08DE9BA1-3674-4571-831A-F4AAD5B6D7B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9FFF03-E5B7-4C4B-95CB-4029EC7298C8}" type="pres">
      <dgm:prSet presAssocID="{6AF6BA5A-579D-439D-B707-744659DD9CA0}" presName="horFlow" presStyleCnt="0"/>
      <dgm:spPr/>
    </dgm:pt>
    <dgm:pt modelId="{E3592BFA-1032-490B-9388-DAC4F3C95A13}" type="pres">
      <dgm:prSet presAssocID="{6AF6BA5A-579D-439D-B707-744659DD9CA0}" presName="bigChev" presStyleLbl="node1" presStyleIdx="0" presStyleCnt="1" custScaleX="126264" custLinFactNeighborX="9230" custLinFactNeighborY="-38"/>
      <dgm:spPr/>
      <dgm:t>
        <a:bodyPr/>
        <a:lstStyle/>
        <a:p>
          <a:endParaRPr lang="ru-RU"/>
        </a:p>
      </dgm:t>
    </dgm:pt>
  </dgm:ptLst>
  <dgm:cxnLst>
    <dgm:cxn modelId="{020D7D51-E571-46A4-B56E-99E5159CCB7B}" type="presOf" srcId="{6AF6BA5A-579D-439D-B707-744659DD9CA0}" destId="{E3592BFA-1032-490B-9388-DAC4F3C95A13}" srcOrd="0" destOrd="0" presId="urn:microsoft.com/office/officeart/2005/8/layout/lProcess3"/>
    <dgm:cxn modelId="{760FAD71-E679-4E69-A36E-BF2CD21364B8}" type="presOf" srcId="{08DE9BA1-3674-4571-831A-F4AAD5B6D7B1}" destId="{ED5186C5-4AF0-45CC-9555-7285AC347A56}" srcOrd="0" destOrd="0" presId="urn:microsoft.com/office/officeart/2005/8/layout/lProcess3"/>
    <dgm:cxn modelId="{F36419A7-A939-4CAD-9B7E-8AFD7652E2BA}" srcId="{08DE9BA1-3674-4571-831A-F4AAD5B6D7B1}" destId="{6AF6BA5A-579D-439D-B707-744659DD9CA0}" srcOrd="0" destOrd="0" parTransId="{00F3639A-FB25-4B46-8E52-5CB128B2B82E}" sibTransId="{8891C166-E68F-426C-9D0C-7A7854973517}"/>
    <dgm:cxn modelId="{6C557185-2220-457F-8BAE-D8025BB7BC6E}" type="presParOf" srcId="{ED5186C5-4AF0-45CC-9555-7285AC347A56}" destId="{129FFF03-E5B7-4C4B-95CB-4029EC7298C8}" srcOrd="0" destOrd="0" presId="urn:microsoft.com/office/officeart/2005/8/layout/lProcess3"/>
    <dgm:cxn modelId="{34F80AFA-AE8D-4226-8605-744DCA5BBA37}" type="presParOf" srcId="{129FFF03-E5B7-4C4B-95CB-4029EC7298C8}" destId="{E3592BFA-1032-490B-9388-DAC4F3C95A13}" srcOrd="0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AE654-18C5-4B71-9036-DB1F16FC7769}">
      <dsp:nvSpPr>
        <dsp:cNvPr id="0" name=""/>
        <dsp:cNvSpPr/>
      </dsp:nvSpPr>
      <dsp:spPr>
        <a:xfrm>
          <a:off x="0" y="357187"/>
          <a:ext cx="2428892" cy="571508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«Русская Матрёшка»</a:t>
          </a:r>
          <a:endParaRPr lang="ru-RU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57187"/>
        <a:ext cx="2428892" cy="5715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4B74A-5917-425A-BC7F-8EB759555FC0}">
      <dsp:nvSpPr>
        <dsp:cNvPr id="0" name=""/>
        <dsp:cNvSpPr/>
      </dsp:nvSpPr>
      <dsp:spPr>
        <a:xfrm>
          <a:off x="1081" y="343397"/>
          <a:ext cx="2212415" cy="513855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«Абашевская игрушка»</a:t>
          </a:r>
          <a:endParaRPr lang="ru-RU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81" y="343397"/>
        <a:ext cx="2212415" cy="5138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805C7-4DF0-438E-B79B-C5A8BFFC539D}">
      <dsp:nvSpPr>
        <dsp:cNvPr id="0" name=""/>
        <dsp:cNvSpPr/>
      </dsp:nvSpPr>
      <dsp:spPr>
        <a:xfrm rot="10800000">
          <a:off x="1214446" y="0"/>
          <a:ext cx="2994466" cy="714380"/>
        </a:xfrm>
        <a:prstGeom prst="chevron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Картинная галерея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214446" y="0"/>
        <a:ext cx="2994466" cy="7143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805C7-4DF0-438E-B79B-C5A8BFFC539D}">
      <dsp:nvSpPr>
        <dsp:cNvPr id="0" name=""/>
        <dsp:cNvSpPr/>
      </dsp:nvSpPr>
      <dsp:spPr>
        <a:xfrm rot="10800000">
          <a:off x="779888" y="0"/>
          <a:ext cx="3863581" cy="714380"/>
        </a:xfrm>
        <a:prstGeom prst="chevron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Коллекция музыкальных инструментов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779888" y="0"/>
        <a:ext cx="3863581" cy="7143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805C7-4DF0-438E-B79B-C5A8BFFC539D}">
      <dsp:nvSpPr>
        <dsp:cNvPr id="0" name=""/>
        <dsp:cNvSpPr/>
      </dsp:nvSpPr>
      <dsp:spPr>
        <a:xfrm rot="10800000">
          <a:off x="1525761" y="355"/>
          <a:ext cx="4189270" cy="999420"/>
        </a:xfrm>
        <a:prstGeom prst="chevron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ширмы для уголка релаксации 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525761" y="355"/>
        <a:ext cx="4189270" cy="9994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691DC9-DA5F-494B-AF02-706CF64BE8E3}">
      <dsp:nvSpPr>
        <dsp:cNvPr id="0" name=""/>
        <dsp:cNvSpPr/>
      </dsp:nvSpPr>
      <dsp:spPr>
        <a:xfrm>
          <a:off x="190128" y="348"/>
          <a:ext cx="4419923" cy="999434"/>
        </a:xfrm>
        <a:prstGeom prst="chevron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ширмы в процессе самостоятельных игр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0128" y="348"/>
        <a:ext cx="4419923" cy="9994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96D0A-450C-431E-9216-C138A24A4348}">
      <dsp:nvSpPr>
        <dsp:cNvPr id="0" name=""/>
        <dsp:cNvSpPr/>
      </dsp:nvSpPr>
      <dsp:spPr>
        <a:xfrm>
          <a:off x="0" y="0"/>
          <a:ext cx="3357577" cy="914155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Мини-музей </a:t>
          </a:r>
          <a:endParaRPr lang="ru-RU" sz="18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«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Воздух-невидимка»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3357577" cy="9141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92BFA-1032-490B-9388-DAC4F3C95A13}">
      <dsp:nvSpPr>
        <dsp:cNvPr id="0" name=""/>
        <dsp:cNvSpPr/>
      </dsp:nvSpPr>
      <dsp:spPr>
        <a:xfrm>
          <a:off x="285396" y="0"/>
          <a:ext cx="2929313" cy="927996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Мини-лаборатория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5396" y="0"/>
        <a:ext cx="2929313" cy="927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D266B-DF3D-4271-B746-B063848D1C8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CD6-9DAA-4D2B-B2B6-1A283E93F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4CD6-9DAA-4D2B-B2B6-1A283E93F0D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3B91-E3A6-4ACE-92E9-D824634545B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A522-242A-44E2-8D15-AD8E8E93A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D74E-299A-4A5B-94D4-4BD2ECC9D5B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EFB5-B563-4568-A171-32D8289E8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2239-DD93-402C-81FD-5E3F8B98F2B3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2D88-09F8-45AF-A51B-E3BF5D18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5A33-BD91-4D28-8F2F-006C2E5FAD43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54FB-7401-456A-859B-F40BA351C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0308-5770-42AA-919C-25D0AB58220F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4441-2172-42EF-97E4-4B05DD7FE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B9CB-ADB7-4DE3-9B78-845654833BE5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F0CB-D8C4-4AD0-9F85-3D44277B0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12AD-5E03-445C-A32A-D3BEE6006E9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090A-ECF0-4892-8609-3753BB1F6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60D7-2F24-4357-96A0-426CEA3D7C00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209E-7E22-4FE7-A95D-D46F554A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254A-09D4-4745-ABE4-CDF803271DF6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2226-C733-4F97-8A62-A47C847F2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087-4795-4C64-ABDF-0C27B580A250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D9CB-5AEA-4BF3-B317-589984491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807-D44D-43E8-9F3D-971CAC4C9F09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B9C4-04D1-4D74-9CE1-7046D1DDB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3AC4B0-2BED-4B51-BC45-E0331186DE4F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485E1-8DE9-4B30-AEF5-3680F076C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microsoft.com/office/2007/relationships/diagramDrawing" Target="../diagrams/drawing6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9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0.jpeg"/><Relationship Id="rId9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image" Target="../media/image7.jpeg"/><Relationship Id="rId15" Type="http://schemas.microsoft.com/office/2007/relationships/diagramDrawing" Target="../diagrams/drawing2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38"/>
            <a:ext cx="8429684" cy="307181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предметно-пространственной среды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 в ДОУ,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требованиям ФГОС ДО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286124"/>
            <a:ext cx="2271722" cy="3357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214686"/>
            <a:ext cx="2200281" cy="3486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3214686"/>
            <a:ext cx="2200261" cy="342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4"/>
            <a:ext cx="8501122" cy="18573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Многофункциональная  ширма-раскладушка «Познай-ка»</a:t>
            </a:r>
          </a:p>
          <a:p>
            <a:pPr lvl="0" algn="ctr"/>
            <a:r>
              <a:rPr lang="ru-RU" sz="2000" b="1" i="1" u="sng" dirty="0" smtClean="0">
                <a:solidFill>
                  <a:srgbClr val="6600CC"/>
                </a:solidFill>
              </a:rPr>
              <a:t>Цель</a:t>
            </a:r>
            <a:r>
              <a:rPr lang="ru-RU" sz="2000" b="1" dirty="0" smtClean="0">
                <a:solidFill>
                  <a:srgbClr val="6600CC"/>
                </a:solidFill>
              </a:rPr>
              <a:t>: формирование стремления ребёнка к активному познанию окружающего мира посредствам изучения различных качеств и признаков пособий и  материалов  в ходе предметно-игровой  деятельности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356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полифункциональности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1" y="178592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ФГОС ДО</a:t>
            </a:r>
            <a:r>
              <a:rPr lang="ru-RU" sz="2400" dirty="0" smtClean="0">
                <a:latin typeface="+mn-lt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399"/>
                </a:solidFill>
                <a:latin typeface="+mn-lt"/>
              </a:rPr>
              <a:t>Возможность использования различных составляющих предметной среды</a:t>
            </a:r>
            <a:endParaRPr lang="ru-RU" sz="2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4143404" cy="307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214686"/>
            <a:ext cx="4143404" cy="300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356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вариативности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28662" y="1347132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ДО: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различных пространств, разнообразие и сменяемость игрового материала и оборудования,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стимулирующих двигательную, познавательную и   исследовательскую активность детей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H:\100D3200\фото\DSC02489.JPG"/>
          <p:cNvPicPr>
            <a:picLocks noChangeAspect="1" noChangeArrowheads="1"/>
          </p:cNvPicPr>
          <p:nvPr/>
        </p:nvPicPr>
        <p:blipFill>
          <a:blip r:embed="rId2" cstate="print"/>
          <a:srcRect l="10096" t="5249" r="22615"/>
          <a:stretch>
            <a:fillRect/>
          </a:stretch>
        </p:blipFill>
        <p:spPr bwMode="auto">
          <a:xfrm>
            <a:off x="2976376" y="3357562"/>
            <a:ext cx="3424226" cy="320872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214554"/>
            <a:ext cx="3143242" cy="428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75" y="2214562"/>
            <a:ext cx="3500438" cy="4286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785794"/>
            <a:ext cx="4143404" cy="571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Тематические уголки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571736" y="1785926"/>
            <a:ext cx="3786214" cy="1143008"/>
          </a:xfrm>
          <a:prstGeom prst="down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Уголок М.Ю.Лермонтова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4643438" y="1785925"/>
            <a:ext cx="5000661" cy="357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3000372"/>
            <a:ext cx="4857753" cy="342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143108" y="1428736"/>
            <a:ext cx="3714776" cy="928694"/>
            <a:chOff x="1357290" y="1428736"/>
            <a:chExt cx="3643338" cy="1000132"/>
          </a:xfrm>
        </p:grpSpPr>
        <p:sp>
          <p:nvSpPr>
            <p:cNvPr id="12" name="Нашивка 11"/>
            <p:cNvSpPr/>
            <p:nvPr/>
          </p:nvSpPr>
          <p:spPr>
            <a:xfrm>
              <a:off x="1357290" y="1428736"/>
              <a:ext cx="3643338" cy="1000132"/>
            </a:xfrm>
            <a:prstGeom prst="chevron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857356" y="1571612"/>
              <a:ext cx="26779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7030A0"/>
                  </a:solidFill>
                  <a:latin typeface="+mn-lt"/>
                </a:rPr>
                <a:t>Народные промыслы</a:t>
              </a:r>
            </a:p>
            <a:p>
              <a:r>
                <a:rPr lang="ru-RU" sz="2000" b="1" dirty="0" smtClean="0">
                  <a:solidFill>
                    <a:srgbClr val="7030A0"/>
                  </a:solidFill>
                  <a:latin typeface="+mn-lt"/>
                </a:rPr>
                <a:t> земли Пензенской</a:t>
              </a:r>
              <a:endParaRPr lang="ru-RU" sz="2000" b="1" dirty="0">
                <a:solidFill>
                  <a:srgbClr val="7030A0"/>
                </a:solidFill>
                <a:latin typeface="+mn-lt"/>
              </a:endParaRPr>
            </a:p>
          </p:txBody>
        </p:sp>
      </p:grp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72066" y="1714488"/>
            <a:ext cx="3500462" cy="4500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714508"/>
            <a:ext cx="3929062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214414" y="5104627"/>
            <a:ext cx="4357718" cy="1110455"/>
            <a:chOff x="1357290" y="1428736"/>
            <a:chExt cx="3643338" cy="1000132"/>
          </a:xfrm>
        </p:grpSpPr>
        <p:sp>
          <p:nvSpPr>
            <p:cNvPr id="9" name="Нашивка 8"/>
            <p:cNvSpPr/>
            <p:nvPr/>
          </p:nvSpPr>
          <p:spPr>
            <a:xfrm>
              <a:off x="1357290" y="1428736"/>
              <a:ext cx="3643338" cy="1000132"/>
            </a:xfrm>
            <a:prstGeom prst="chevron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1466047" y="1428737"/>
              <a:ext cx="3099556" cy="91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+mn-lt"/>
                </a:rPr>
                <a:t>     Стенд-отчёт </a:t>
              </a:r>
            </a:p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+mn-lt"/>
                </a:rPr>
                <a:t>о физкультурных </a:t>
              </a:r>
            </a:p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+mn-lt"/>
                </a:rPr>
                <a:t>     мероприятиях ДОУ</a:t>
              </a:r>
            </a:p>
          </p:txBody>
        </p:sp>
      </p:grp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31" y="1000108"/>
            <a:ext cx="5214939" cy="442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500306"/>
            <a:ext cx="2500330" cy="4000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66137" y="928670"/>
            <a:ext cx="3863581" cy="714380"/>
            <a:chOff x="779888" y="0"/>
            <a:chExt cx="3863581" cy="714380"/>
          </a:xfrm>
        </p:grpSpPr>
        <p:sp>
          <p:nvSpPr>
            <p:cNvPr id="10" name="Нашивка 9"/>
            <p:cNvSpPr/>
            <p:nvPr/>
          </p:nvSpPr>
          <p:spPr>
            <a:xfrm rot="10800000">
              <a:off x="779888" y="0"/>
              <a:ext cx="3863581" cy="714380"/>
            </a:xfrm>
            <a:prstGeom prst="chevron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 rot="21600000">
              <a:off x="1137078" y="0"/>
              <a:ext cx="3149201" cy="71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254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Тренирующие дорожки</a:t>
              </a:r>
              <a:endParaRPr lang="ru-RU" sz="20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2" y="1143000"/>
            <a:ext cx="5357819" cy="371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000504"/>
            <a:ext cx="3786188" cy="2643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143504" y="1142984"/>
            <a:ext cx="3714776" cy="714380"/>
            <a:chOff x="779888" y="0"/>
            <a:chExt cx="3863581" cy="714380"/>
          </a:xfrm>
        </p:grpSpPr>
        <p:sp>
          <p:nvSpPr>
            <p:cNvPr id="7" name="Нашивка 6"/>
            <p:cNvSpPr/>
            <p:nvPr/>
          </p:nvSpPr>
          <p:spPr>
            <a:xfrm rot="10800000">
              <a:off x="779888" y="0"/>
              <a:ext cx="3863581" cy="714380"/>
            </a:xfrm>
            <a:prstGeom prst="chevron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 rot="21600000">
              <a:off x="1137078" y="0"/>
              <a:ext cx="3149201" cy="714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254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Тропа здоровья</a:t>
              </a:r>
              <a:endParaRPr lang="ru-RU" sz="20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1000108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доступности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786190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безопасности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8592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ФГОС ДО: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399"/>
                </a:solidFill>
                <a:latin typeface="+mn-lt"/>
              </a:rPr>
              <a:t>Доступность помещений ДОУ и свободный доступ к игрушкам, материалам, оборудованию детей, в том числе детей с ограниченными возможностями здоровья и детей-инвалидов</a:t>
            </a:r>
            <a:endParaRPr lang="ru-RU" sz="2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14687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ФГОС ДО: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399"/>
                </a:solidFill>
                <a:latin typeface="+mn-lt"/>
              </a:rPr>
              <a:t>Соответствие всех  элементов предметно-пространственной среды ДОУ требованиям по обеспечению надёжности и безопасности их использования</a:t>
            </a:r>
            <a:endParaRPr lang="ru-RU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357298"/>
            <a:ext cx="3357586" cy="2500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000504"/>
            <a:ext cx="3429024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3714777" cy="2571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86407" y="1357298"/>
            <a:ext cx="3571873" cy="2500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642918"/>
            <a:ext cx="607223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полифункциональности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928926" y="3214686"/>
            <a:ext cx="3571900" cy="1428760"/>
          </a:xfrm>
          <a:prstGeom prst="left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Многофункциональный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столик-раскладушка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214422"/>
            <a:ext cx="77867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ФГОС ДО: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ребования к предметно-пространственной среде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Содержательная насыщенность,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Трансформируемость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Полифункциональность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Вариативность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Доступность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Безопасность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429000"/>
            <a:ext cx="3714776" cy="314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429000"/>
            <a:ext cx="3500462" cy="314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4111189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                                </a:t>
            </a:r>
            <a:endParaRPr lang="ru-RU" sz="2000" b="1" dirty="0">
              <a:solidFill>
                <a:srgbClr val="6600CC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928670"/>
            <a:ext cx="8215370" cy="22145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Тренажёр «Вертикальная сетка»</a:t>
            </a:r>
          </a:p>
          <a:p>
            <a:r>
              <a:rPr lang="ru-RU" b="1" i="1" u="sng" dirty="0" smtClean="0">
                <a:solidFill>
                  <a:srgbClr val="6600CC"/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CC"/>
                </a:solidFill>
              </a:rPr>
              <a:t>совершенствовать навыки ориентировки на вертикальной плоскости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CC"/>
                </a:solidFill>
              </a:rPr>
              <a:t>тренировать мелкую мускулатуру рук детей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CC"/>
                </a:solidFill>
              </a:rPr>
              <a:t>упражнять в создании сюжетных изображений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6600CC"/>
                </a:solidFill>
              </a:rPr>
              <a:t>повышать двигательную активность за счёт разнообразия движений и поз</a:t>
            </a:r>
            <a:endParaRPr lang="ru-RU" b="1" dirty="0">
              <a:solidFill>
                <a:srgbClr val="6600CC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43372" y="785794"/>
            <a:ext cx="3857652" cy="2786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3357562"/>
            <a:ext cx="2500330" cy="3357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3357586" cy="2786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071942"/>
            <a:ext cx="3500462" cy="271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00438"/>
            <a:ext cx="3357586" cy="64294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Создание сюжетного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предметного изображения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4857752" y="5929330"/>
            <a:ext cx="4143404" cy="785818"/>
          </a:xfrm>
          <a:prstGeom prst="up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Оформление выставки детских работ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4500562" y="2786058"/>
            <a:ext cx="4500594" cy="1000132"/>
          </a:xfrm>
          <a:prstGeom prst="up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«Вертикальной сетки» в театрализованной деятельности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315"/>
            <a:ext cx="4071938" cy="2500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285860"/>
            <a:ext cx="3357556" cy="2786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4214818"/>
            <a:ext cx="3714776" cy="2428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143380"/>
            <a:ext cx="3357590" cy="2357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714356"/>
            <a:ext cx="4929222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вариативности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714744" y="3214686"/>
            <a:ext cx="2286016" cy="857256"/>
          </a:xfrm>
          <a:prstGeom prst="left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Макеты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00298" y="5572140"/>
            <a:ext cx="3286148" cy="1143008"/>
          </a:xfrm>
          <a:prstGeom prst="left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Предметы -заместители заместители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857250"/>
            <a:ext cx="4500564" cy="335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714753"/>
            <a:ext cx="3786214" cy="2857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3000364" y="1214422"/>
          <a:ext cx="592935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714348" y="4857760"/>
          <a:ext cx="464347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75" y="1571644"/>
            <a:ext cx="3286125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65" y="2857500"/>
            <a:ext cx="2428875" cy="3643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143250"/>
            <a:ext cx="2414588" cy="334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714356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насыщенности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57158" y="1571612"/>
          <a:ext cx="3357586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214686"/>
            <a:ext cx="4643470" cy="321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000137"/>
            <a:ext cx="3286126" cy="4286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285852" y="1500174"/>
          <a:ext cx="321471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3071810"/>
            <a:ext cx="600933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133214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«Музейная педагогика»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</a:rPr>
              <a:t>-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молодая область педагогической науки, призванная осуществлять передачу культурного опыта в условиях музейной среды на основе междисциплинарного и полихудожественного подхода   через педагогический процесс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714356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насыщенности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515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Оснащение необходимыми средствами обучения и воспитания, обеспечивающими развитие всех видов детской деятельности, эмоциональное благополучие, возможность самовыражения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ФГОС ДО: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Соответствие среды возрастным возможностям детей и содержанию Программы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66" y="2428875"/>
            <a:ext cx="6286500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142984"/>
            <a:ext cx="5643602" cy="642942"/>
          </a:xfrm>
          <a:prstGeom prst="rect">
            <a:avLst/>
          </a:prstGeom>
          <a:gradFill flip="none" rotWithShape="1">
            <a:gsLst>
              <a:gs pos="27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70000"/>
                  <a:satMod val="10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Мини-музеи ДОУ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71472" y="4643446"/>
            <a:ext cx="3071834" cy="714380"/>
          </a:xfrm>
          <a:prstGeom prst="chevron">
            <a:avLst/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286745" y="4845618"/>
            <a:ext cx="228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Музей спорта</a:t>
            </a: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85794"/>
            <a:ext cx="2357454" cy="307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000504"/>
            <a:ext cx="4000528" cy="278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57798" y="2871790"/>
            <a:ext cx="1985970" cy="377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429388" y="1142984"/>
            <a:ext cx="3000396" cy="2000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4643438" y="1428736"/>
          <a:ext cx="242889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85720" y="500042"/>
          <a:ext cx="221457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6572264" y="6072206"/>
            <a:ext cx="2428892" cy="571504"/>
            <a:chOff x="1643097" y="355"/>
            <a:chExt cx="4189270" cy="999420"/>
          </a:xfrm>
        </p:grpSpPr>
        <p:sp>
          <p:nvSpPr>
            <p:cNvPr id="21" name="Нашивка 20"/>
            <p:cNvSpPr/>
            <p:nvPr/>
          </p:nvSpPr>
          <p:spPr>
            <a:xfrm rot="10800000">
              <a:off x="1643097" y="355"/>
              <a:ext cx="4189270" cy="999420"/>
            </a:xfrm>
            <a:prstGeom prst="chevron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2025471" y="355"/>
              <a:ext cx="3189849" cy="799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700" rIns="2540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«Чудо-пуговка»</a:t>
              </a:r>
              <a:endParaRPr lang="ru-RU" sz="20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3929066"/>
            <a:ext cx="2214578" cy="514357"/>
            <a:chOff x="0" y="200021"/>
            <a:chExt cx="2214578" cy="514357"/>
          </a:xfrm>
        </p:grpSpPr>
        <p:sp>
          <p:nvSpPr>
            <p:cNvPr id="24" name="Нашивка 23"/>
            <p:cNvSpPr/>
            <p:nvPr/>
          </p:nvSpPr>
          <p:spPr>
            <a:xfrm>
              <a:off x="0" y="200021"/>
              <a:ext cx="2214578" cy="514357"/>
            </a:xfrm>
            <a:prstGeom prst="chevron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257179" y="200021"/>
              <a:ext cx="1700221" cy="514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«В мире воды»</a:t>
              </a:r>
              <a:endParaRPr lang="ru-RU" sz="1800" b="1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1928802"/>
            <a:ext cx="3357586" cy="442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Administrator\Рабочий стол\фото\DSC_0097.jpg"/>
          <p:cNvPicPr>
            <a:picLocks noChangeAspect="1" noChangeArrowheads="1"/>
          </p:cNvPicPr>
          <p:nvPr/>
        </p:nvPicPr>
        <p:blipFill>
          <a:blip r:embed="rId3" cstate="print"/>
          <a:srcRect l="23456" r="1485"/>
          <a:stretch>
            <a:fillRect/>
          </a:stretch>
        </p:blipFill>
        <p:spPr bwMode="auto">
          <a:xfrm>
            <a:off x="857223" y="1336476"/>
            <a:ext cx="4136417" cy="36641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Группа 4"/>
          <p:cNvGrpSpPr/>
          <p:nvPr/>
        </p:nvGrpSpPr>
        <p:grpSpPr>
          <a:xfrm>
            <a:off x="2214546" y="5429264"/>
            <a:ext cx="3071834" cy="714380"/>
            <a:chOff x="0" y="200021"/>
            <a:chExt cx="2214578" cy="514357"/>
          </a:xfrm>
        </p:grpSpPr>
        <p:sp>
          <p:nvSpPr>
            <p:cNvPr id="6" name="Нашивка 5"/>
            <p:cNvSpPr/>
            <p:nvPr/>
          </p:nvSpPr>
          <p:spPr>
            <a:xfrm>
              <a:off x="0" y="200021"/>
              <a:ext cx="2214578" cy="514357"/>
            </a:xfrm>
            <a:prstGeom prst="chevron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257179" y="200021"/>
              <a:ext cx="1700221" cy="514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  «Музей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одной картины»</a:t>
              </a:r>
              <a:endParaRPr lang="ru-RU" sz="1800" b="1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3286124"/>
            <a:ext cx="4643440" cy="3357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071563"/>
            <a:ext cx="3643308" cy="3929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786050" y="1785926"/>
          <a:ext cx="571504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4765" y="2786070"/>
            <a:ext cx="5072077" cy="3786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H:\100D3200\DSC_0022.JPG"/>
          <p:cNvPicPr>
            <a:picLocks noChangeAspect="1" noChangeArrowheads="1"/>
          </p:cNvPicPr>
          <p:nvPr/>
        </p:nvPicPr>
        <p:blipFill>
          <a:blip r:embed="rId3" cstate="print"/>
          <a:srcRect l="13984" r="23555" b="4656"/>
          <a:stretch>
            <a:fillRect/>
          </a:stretch>
        </p:blipFill>
        <p:spPr bwMode="auto">
          <a:xfrm>
            <a:off x="357158" y="1000108"/>
            <a:ext cx="3571900" cy="326269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2786050" y="1785926"/>
          <a:ext cx="571504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00100" y="5000636"/>
            <a:ext cx="3071834" cy="714380"/>
            <a:chOff x="0" y="200021"/>
            <a:chExt cx="2214578" cy="514357"/>
          </a:xfrm>
        </p:grpSpPr>
        <p:sp>
          <p:nvSpPr>
            <p:cNvPr id="8" name="Нашивка 7"/>
            <p:cNvSpPr/>
            <p:nvPr/>
          </p:nvSpPr>
          <p:spPr>
            <a:xfrm>
              <a:off x="0" y="200021"/>
              <a:ext cx="2214578" cy="514357"/>
            </a:xfrm>
            <a:prstGeom prst="chevron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257179" y="200021"/>
              <a:ext cx="1700221" cy="514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  Панно «Русское гулянье»</a:t>
              </a:r>
              <a:endParaRPr lang="ru-RU" sz="1800" b="1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14356"/>
            <a:ext cx="5000660" cy="571504"/>
          </a:xfrm>
          <a:prstGeom prst="rect">
            <a:avLst/>
          </a:prstGeom>
          <a:gradFill>
            <a:gsLst>
              <a:gs pos="0">
                <a:srgbClr val="00B0F0">
                  <a:alpha val="5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Принцип трансформируемости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ФГОС ДО</a:t>
            </a:r>
            <a:r>
              <a:rPr lang="ru-RU" sz="2400" b="1" dirty="0" smtClean="0">
                <a:solidFill>
                  <a:srgbClr val="003399"/>
                </a:solidFill>
                <a:latin typeface="+mn-lt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399"/>
                </a:solidFill>
                <a:latin typeface="+mn-lt"/>
              </a:rPr>
              <a:t>Возможность изменений  предметно-пространственной среды  в зависимости от образовательной ситуации</a:t>
            </a:r>
            <a:endParaRPr lang="ru-RU" sz="2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3857652" cy="321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143248"/>
            <a:ext cx="3714755" cy="3143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57250" y="14287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 №57 г. Пензы «Матрешка»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496</TotalTime>
  <Words>752</Words>
  <Application>Microsoft Office PowerPoint</Application>
  <PresentationFormat>Экран (4:3)</PresentationFormat>
  <Paragraphs>108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детской сад  №57 г. Пензы</dc:title>
  <dc:creator>Admin</dc:creator>
  <cp:lastModifiedBy>ЛАНА</cp:lastModifiedBy>
  <cp:revision>54</cp:revision>
  <dcterms:created xsi:type="dcterms:W3CDTF">2014-08-01T11:04:48Z</dcterms:created>
  <dcterms:modified xsi:type="dcterms:W3CDTF">2016-01-26T10:04:38Z</dcterms:modified>
</cp:coreProperties>
</file>